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318" r:id="rId5"/>
    <p:sldId id="409" r:id="rId6"/>
    <p:sldId id="395" r:id="rId7"/>
    <p:sldId id="383" r:id="rId8"/>
    <p:sldId id="410" r:id="rId9"/>
    <p:sldId id="389" r:id="rId10"/>
    <p:sldId id="396" r:id="rId11"/>
    <p:sldId id="399" r:id="rId12"/>
    <p:sldId id="40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075B15-10F8-4C8C-AA63-7E6FDB0A170B}" v="1" dt="2025-10-16T10:55:31.789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75" autoAdjust="0"/>
    <p:restoredTop sz="86077" autoAdjust="0"/>
  </p:normalViewPr>
  <p:slideViewPr>
    <p:cSldViewPr snapToGrid="0">
      <p:cViewPr varScale="1">
        <p:scale>
          <a:sx n="54" d="100"/>
          <a:sy n="54" d="100"/>
        </p:scale>
        <p:origin x="85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 Tomlinson" userId="e76ba389-74dd-4eca-9c14-31753fa7139d" providerId="ADAL" clId="{16A08A37-8542-4EA5-9490-09A5BDD0C9B5}"/>
    <pc:docChg chg="mod">
      <pc:chgData name="Georgi Tomlinson" userId="e76ba389-74dd-4eca-9c14-31753fa7139d" providerId="ADAL" clId="{16A08A37-8542-4EA5-9490-09A5BDD0C9B5}" dt="2025-10-08T00:45:40.155" v="0" actId="33475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emalmfg.com/cnc-machining/surface-roughness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rapiddirect.com/blog/surface-roughness-chart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libre.com/blog/types-of-engineering-fits-clearance-interference-transition-explained/#:~:text=Learn%20how%20engineering%20fits%20work%E2%80%94clearance%2C%20transition%2C%20and%20interference,is%20crucial%20for%20ensuring%20functionality%2C%20durability%2C%20and%20performance.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ictiv.com/articles/engineering-fits-clearance-transition-interference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D8E48-B8A1-CC4F-7371-D4FD1F983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ED7919-9B04-ED5E-0D8D-ED98B01462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6175D8-0E5B-D06F-A28C-912D5A60AF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Note:</a:t>
            </a:r>
          </a:p>
          <a:p>
            <a:r>
              <a:rPr lang="en-AU" dirty="0"/>
              <a:t>The default surface finish on other surfaces ais Ra=1.6.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3D6CE4-24E9-A899-DDDF-602FB613C1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6914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Note: </a:t>
            </a:r>
          </a:p>
          <a:p>
            <a:r>
              <a:rPr lang="en-AU" dirty="0"/>
              <a:t>The image on the right side is a surface roughness comparator based on different machine techniques. The table on the left is an indication of surface roughness on various applications. </a:t>
            </a:r>
          </a:p>
          <a:p>
            <a:endParaRPr lang="en-AU" dirty="0"/>
          </a:p>
          <a:p>
            <a:r>
              <a:rPr lang="en-AU" dirty="0"/>
              <a:t>Resource: </a:t>
            </a:r>
          </a:p>
          <a:p>
            <a:r>
              <a:rPr lang="en-AU" dirty="0">
                <a:hlinkClick r:id="rId3"/>
              </a:rPr>
              <a:t>A Comprehensive Guide to Surface Roughness, its Measurement, Standards, and Charts</a:t>
            </a:r>
            <a:r>
              <a:rPr lang="en-AU" dirty="0"/>
              <a:t> (https://www.kemalmfg.com/cnc-machining/surface-roughness/)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hlinkClick r:id="rId4"/>
              </a:rPr>
              <a:t>Surface Roughness Chart Guide: Symbols, Values &amp; Measurement</a:t>
            </a:r>
            <a:r>
              <a:rPr lang="en-AU" dirty="0"/>
              <a:t> (https://www.rapiddirect.com/blog/surface-roughness-chart/)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1651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 </a:t>
            </a:r>
          </a:p>
          <a:p>
            <a:pPr marL="228600" indent="-228600">
              <a:buAutoNum type="alphaUcParenBoth"/>
            </a:pP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Bore hole size shall not more then 20.50mm or less then 20.25mm. The shaft is shall not larger than 20.20mm or smaller than 20.18mm.</a:t>
            </a:r>
          </a:p>
          <a:p>
            <a:pPr marL="228600" indent="-228600">
              <a:buAutoNum type="alphaUcParenBoth"/>
            </a:pP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20.25 &lt;= Hole diameter &lt;= 20.50</a:t>
            </a:r>
          </a:p>
          <a:p>
            <a:pPr marL="228600" indent="-228600">
              <a:buAutoNum type="alphaUcParenBoth"/>
            </a:pP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Liner tolerance between 34.75-35.25mm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endParaRPr lang="en-AU" dirty="0"/>
          </a:p>
          <a:p>
            <a:r>
              <a:rPr lang="en-AU" dirty="0"/>
              <a:t>Reference:</a:t>
            </a:r>
          </a:p>
          <a:p>
            <a:r>
              <a:rPr lang="en-US" i="1" dirty="0"/>
              <a:t>1. AS 1100.101 Technical drawing, Part 101: General principles</a:t>
            </a:r>
            <a:r>
              <a:rPr lang="en-US" dirty="0"/>
              <a:t>. </a:t>
            </a: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41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89DFF-FDDA-355E-A9E1-2BEB346CC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9914B3-CA1B-7D5C-1EDF-43DC892A6E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E37081-B698-9C85-2901-ABED355F27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 </a:t>
            </a: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Clearance Fit</a:t>
            </a: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Definition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 clearance fit occurs when there is always a gap between the hole and the shaft, allowing for free movement.</a:t>
            </a: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Characteristics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lvl="1"/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shaft is always smaller than the hole.</a:t>
            </a:r>
          </a:p>
          <a:p>
            <a:pPr lvl="1"/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Allows easy assembly and disassembly.</a:t>
            </a:r>
          </a:p>
          <a:p>
            <a:pPr lvl="1"/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 where relative motion is required between parts.</a:t>
            </a:r>
          </a:p>
          <a:p>
            <a:pPr lvl="0"/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Transition Fit</a:t>
            </a: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Definition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 transition fit can result in either a small clearance or a small interference, depending on the actual sizes of the hole and shaft.</a:t>
            </a: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Characteristics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lvl="1"/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Offers a compromise between clearance and interference fits.</a:t>
            </a:r>
          </a:p>
          <a:p>
            <a:pPr lvl="1"/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 where accurate location is important but some freedom of movement is acceptable.</a:t>
            </a:r>
          </a:p>
          <a:p>
            <a:pPr lvl="1"/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 require light force for assembly.</a:t>
            </a:r>
          </a:p>
          <a:p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Interference Fit</a:t>
            </a: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Definition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An interference fit occurs when the shaft is always larger than the hole, requiring force or heat for assembly.</a:t>
            </a:r>
          </a:p>
          <a:p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Characteristics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lvl="1"/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Creates a very tight joint.</a:t>
            </a:r>
          </a:p>
          <a:p>
            <a:pPr lvl="1"/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relative motion between parts after assembly.</a:t>
            </a:r>
          </a:p>
          <a:p>
            <a:pPr lvl="1"/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Often used for permanent or semi-permanent assemblies.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Extra resources:</a:t>
            </a:r>
          </a:p>
          <a:p>
            <a:pPr marL="228600" indent="-228600">
              <a:buAutoNum type="arabicPeriod"/>
            </a:pPr>
            <a:r>
              <a:rPr lang="en-AU" dirty="0">
                <a:hlinkClick r:id="rId3"/>
              </a:rPr>
              <a:t>Types of Engineering Fits: Clearance, Interference &amp; Transition Explained – </a:t>
            </a:r>
            <a:r>
              <a:rPr lang="en-AU" dirty="0" err="1">
                <a:hlinkClick r:id="rId3"/>
              </a:rPr>
              <a:t>Alibre</a:t>
            </a:r>
            <a:r>
              <a:rPr lang="en-AU" dirty="0"/>
              <a:t> , https://www.alibre.com/blog/types-of-engineering-fits-clearance-interference-transition-explained/</a:t>
            </a:r>
          </a:p>
          <a:p>
            <a:pPr marL="228600" indent="-228600">
              <a:buAutoNum type="arabicPeriod"/>
            </a:pPr>
            <a:r>
              <a:rPr lang="en-AU" dirty="0">
                <a:hlinkClick r:id="rId4"/>
              </a:rPr>
              <a:t>Types of Fit in Engineering: Clearance, Transition, and Interference</a:t>
            </a:r>
            <a:r>
              <a:rPr lang="en-AU" dirty="0"/>
              <a:t> , https://www.fictiv.com/articles/engineering-fits-clearance-transition-interference</a:t>
            </a:r>
          </a:p>
          <a:p>
            <a:pPr marL="228600" indent="-228600">
              <a:buAutoNum type="arabicPeriod"/>
            </a:pPr>
            <a:endParaRPr lang="en-AU" dirty="0"/>
          </a:p>
          <a:p>
            <a:pPr marL="228600" indent="-228600">
              <a:buAutoNum type="arabicPeriod"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91C7A7-6BD5-5148-0164-4A8BBE61AF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2179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0701A-A403-9E85-FC7D-B268C760B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2D4ECD-9F31-7389-CED5-01612DCF1C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452E3B-50C9-950D-929E-C9DF392D3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Reference:</a:t>
            </a:r>
          </a:p>
          <a:p>
            <a:r>
              <a:rPr lang="en-US" i="1" dirty="0"/>
              <a:t>1. AS 1100.101 Technical drawing, Part 101: General principles</a:t>
            </a:r>
            <a:r>
              <a:rPr lang="en-US" dirty="0"/>
              <a:t>. </a:t>
            </a:r>
            <a:endParaRPr lang="en-AU" dirty="0"/>
          </a:p>
          <a:p>
            <a:pPr marL="228600" indent="-228600">
              <a:buAutoNum type="arabicPeriod"/>
            </a:pPr>
            <a:endParaRPr lang="en-AU" dirty="0"/>
          </a:p>
          <a:p>
            <a:pPr marL="228600" indent="-228600">
              <a:buAutoNum type="arabicPeriod"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1838-9879-592F-9EDC-9BA6F40DA4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000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33C68-CEA6-B53F-5806-4981C03E7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DB13CF-CC05-85D2-CF71-6B79C05DE8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26E783-0091-8F73-6377-44A4AD1652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Reference:</a:t>
            </a:r>
          </a:p>
          <a:p>
            <a:r>
              <a:rPr lang="en-US" i="1" dirty="0"/>
              <a:t>1. AS 1100.101 Technical drawing, Part 101: General principles</a:t>
            </a:r>
            <a:r>
              <a:rPr lang="en-US" dirty="0"/>
              <a:t>. </a:t>
            </a:r>
            <a:endParaRPr lang="en-AU" dirty="0"/>
          </a:p>
          <a:p>
            <a:pPr marL="228600" indent="-228600">
              <a:buAutoNum type="arabicPeriod"/>
            </a:pPr>
            <a:endParaRPr lang="en-AU" dirty="0"/>
          </a:p>
          <a:p>
            <a:pPr marL="228600" indent="-228600">
              <a:buAutoNum type="arabicPeriod"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02E6A5-D5C3-4570-A04C-67B9D54122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2669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emf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typing on a computer&#10;&#10;AI-generated content may be incorrect.">
            <a:extLst>
              <a:ext uri="{FF2B5EF4-FFF2-40B4-BE49-F238E27FC236}">
                <a16:creationId xmlns:a16="http://schemas.microsoft.com/office/drawing/2014/main" id="{44B8C4D9-0B73-F591-E927-1CCAA20E674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BAC171-F252-7AFC-EFED-EEB0DB96B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26590"/>
            <a:ext cx="9052836" cy="903700"/>
          </a:xfrm>
        </p:spPr>
        <p:txBody>
          <a:bodyPr/>
          <a:lstStyle/>
          <a:p>
            <a:r>
              <a:rPr lang="en-US" dirty="0"/>
              <a:t>Hole Sizes &amp; Tolerances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BFFE47-47D8-B7DD-EBC2-5D63C2EE2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/>
              <a:t>Module 3.3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955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005514" cy="524553"/>
          </a:xfrm>
        </p:spPr>
        <p:txBody>
          <a:bodyPr/>
          <a:lstStyle/>
          <a:p>
            <a:r>
              <a:rPr lang="en-US" dirty="0"/>
              <a:t>Hole Sizes and Tolerances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647553"/>
              </p:ext>
            </p:extLst>
          </p:nvPr>
        </p:nvGraphicFramePr>
        <p:xfrm>
          <a:off x="1055941" y="1702904"/>
          <a:ext cx="4895850" cy="36039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723935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AU" sz="1600" dirty="0">
                          <a:solidFill>
                            <a:schemeClr val="tx2"/>
                          </a:solidFill>
                        </a:rPr>
                        <a:t>What does a standard drawing include?</a:t>
                      </a:r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Holes information and location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Tolerances and limits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Surface roughness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3370433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19697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Module 3.3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3865399"/>
          </a:xfrm>
        </p:spPr>
        <p:txBody>
          <a:bodyPr/>
          <a:lstStyle/>
          <a:p>
            <a:r>
              <a:rPr lang="en-US" dirty="0"/>
              <a:t>By the end of this module, students will be able to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Examine standard technical drawing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Recognise hose sizes and limits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Recognise surface roughness rating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Interpret tolerances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51464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LEARNING OBJECTIVES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11" name="Picture Placeholder 10" descr="A metal parts on a blueprint&#10;&#10;AI-generated content may be incorrect.">
            <a:extLst>
              <a:ext uri="{FF2B5EF4-FFF2-40B4-BE49-F238E27FC236}">
                <a16:creationId xmlns:a16="http://schemas.microsoft.com/office/drawing/2014/main" id="{1ABCFA6F-C947-C8CB-1C24-4BC8154A0F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7B99B-0E02-C33B-6BF9-3BD0E6363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103A8-1EBB-7F4A-9722-AF54C59E5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766393" cy="524553"/>
          </a:xfrm>
        </p:spPr>
        <p:txBody>
          <a:bodyPr/>
          <a:lstStyle/>
          <a:p>
            <a:r>
              <a:rPr lang="en-AU" dirty="0"/>
              <a:t>Technical Drawings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F161FB-443A-DD05-098A-454D63BB25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/>
              <a:t>Standard Drawing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773C40-4429-B8EA-10F3-AD40A1CF4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22061"/>
            <a:ext cx="12192000" cy="391972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6DC4FB-7C6A-D047-A5A2-2C3A146D15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1918810"/>
            <a:ext cx="4028069" cy="3224198"/>
          </a:xfrm>
        </p:spPr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en-AU" dirty="0"/>
              <a:t>View of the object of different sides.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Dimension with tolerances.</a:t>
            </a:r>
            <a:endParaRPr lang="en-AU" dirty="0">
              <a:highlight>
                <a:srgbClr val="FFFF00"/>
              </a:highlight>
            </a:endParaRP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P.C.D – Pitch hole diameter.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Indicate the holes information and location. 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Callout for different holes sizes and dimensions. 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Surface finish requirement. This symbol indicate that the surface is to be machined to a specific requirement, which is Ra=0.8 </a:t>
            </a:r>
            <a:r>
              <a:rPr lang="en-AU" dirty="0">
                <a:sym typeface="Symbol" panose="05050102010706020507" pitchFamily="18" charset="2"/>
              </a:rPr>
              <a:t>m.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49CB99B-71A4-AD02-C79F-27BA00BEAE70}"/>
              </a:ext>
            </a:extLst>
          </p:cNvPr>
          <p:cNvGrpSpPr/>
          <p:nvPr/>
        </p:nvGrpSpPr>
        <p:grpSpPr>
          <a:xfrm>
            <a:off x="-1" y="-1"/>
            <a:ext cx="339306" cy="2219694"/>
            <a:chOff x="-1" y="-1"/>
            <a:chExt cx="339306" cy="2219694"/>
          </a:xfrm>
        </p:grpSpPr>
        <p:sp>
          <p:nvSpPr>
            <p:cNvPr id="8" name="Text Placeholder 6">
              <a:extLst>
                <a:ext uri="{FF2B5EF4-FFF2-40B4-BE49-F238E27FC236}">
                  <a16:creationId xmlns:a16="http://schemas.microsoft.com/office/drawing/2014/main" id="{C94A1352-E548-21F4-33AA-AED3C58A436E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1883061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Standard Drawing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518C939-5153-F10D-C981-3DA64EBC9ECB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1474C5E-A74B-0182-4444-69A5D62A3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17035B13-543D-22B8-E844-B3A1D8EAB2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3756" y="1485900"/>
            <a:ext cx="6973749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506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3FAF4-0638-926E-6BA0-400430F12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766393" cy="524553"/>
          </a:xfrm>
        </p:spPr>
        <p:txBody>
          <a:bodyPr/>
          <a:lstStyle/>
          <a:p>
            <a:r>
              <a:rPr lang="en-AU" dirty="0"/>
              <a:t>Technical Drawings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59DB25-EFCC-42AA-EF0C-21FAABB2BE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/>
              <a:t>Surface Roughness Comparison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97D26F-ADA7-F598-1BA7-6AA379A7E4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918810"/>
            <a:ext cx="6535558" cy="367005"/>
          </a:xfrm>
        </p:spPr>
        <p:txBody>
          <a:bodyPr/>
          <a:lstStyle/>
          <a:p>
            <a:r>
              <a:rPr lang="en-AU" dirty="0">
                <a:sym typeface="Symbol" panose="05050102010706020507" pitchFamily="18" charset="2"/>
              </a:rPr>
              <a:t>Ra is the area roughness between a roughness profile and the mean line.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9A3B0A-0A39-AA30-98D0-4B628FF98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1246" y="1292565"/>
            <a:ext cx="4010438" cy="5111750"/>
          </a:xfrm>
          <a:prstGeom prst="rect">
            <a:avLst/>
          </a:prstGeom>
        </p:spPr>
      </p:pic>
      <p:pic>
        <p:nvPicPr>
          <p:cNvPr id="8" name="Picture 7" descr="A metal bar with different sizes&#10;&#10;AI-generated content may be incorrect.">
            <a:extLst>
              <a:ext uri="{FF2B5EF4-FFF2-40B4-BE49-F238E27FC236}">
                <a16:creationId xmlns:a16="http://schemas.microsoft.com/office/drawing/2014/main" id="{277CFC00-B95A-EE3D-EEED-E7E045BA33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196493" y="1166276"/>
            <a:ext cx="3861054" cy="661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312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484BC-1A6C-0C94-E85B-6D6EB55E2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7B36093-AAE3-93A2-0A37-1B500F809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635655"/>
            <a:ext cx="12192000" cy="391972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00EC2B-13D2-C3CD-97DA-20D8ECAC33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707141"/>
            <a:ext cx="4898625" cy="304699"/>
          </a:xfrm>
        </p:spPr>
        <p:txBody>
          <a:bodyPr/>
          <a:lstStyle/>
          <a:p>
            <a:r>
              <a:rPr lang="en-US" dirty="0"/>
              <a:t>Dimension Limits and Tolerances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A5EC075-A6F1-8379-7115-E74D327F6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73794" cy="524553"/>
          </a:xfrm>
        </p:spPr>
        <p:txBody>
          <a:bodyPr/>
          <a:lstStyle/>
          <a:p>
            <a:r>
              <a:rPr lang="en-US" dirty="0"/>
              <a:t>Technical Drawings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D116DA8-42D4-E7FF-90A0-7452C86D0362}"/>
              </a:ext>
            </a:extLst>
          </p:cNvPr>
          <p:cNvGrpSpPr/>
          <p:nvPr/>
        </p:nvGrpSpPr>
        <p:grpSpPr>
          <a:xfrm>
            <a:off x="2927135" y="2201929"/>
            <a:ext cx="5912155" cy="4353454"/>
            <a:chOff x="2901257" y="2629092"/>
            <a:chExt cx="5912155" cy="544966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811A0B9-1F18-CCF8-9A96-726FD8EDD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901258" y="2629092"/>
              <a:ext cx="5912154" cy="503845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4644035-C32C-400D-6F0D-71EBF685573C}"/>
                </a:ext>
              </a:extLst>
            </p:cNvPr>
            <p:cNvSpPr txBox="1"/>
            <p:nvPr/>
          </p:nvSpPr>
          <p:spPr>
            <a:xfrm>
              <a:off x="2901257" y="7616423"/>
              <a:ext cx="5912155" cy="462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AU" dirty="0"/>
                <a:t>Tolerance of linear dimension [1]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9FDF881-5428-5945-91EC-80D2186EBDE1}"/>
              </a:ext>
            </a:extLst>
          </p:cNvPr>
          <p:cNvGrpSpPr/>
          <p:nvPr/>
        </p:nvGrpSpPr>
        <p:grpSpPr>
          <a:xfrm>
            <a:off x="-1" y="-1"/>
            <a:ext cx="339306" cy="3719593"/>
            <a:chOff x="-1" y="-1"/>
            <a:chExt cx="339306" cy="3719593"/>
          </a:xfrm>
        </p:grpSpPr>
        <p:sp>
          <p:nvSpPr>
            <p:cNvPr id="11" name="Text Placeholder 6">
              <a:extLst>
                <a:ext uri="{FF2B5EF4-FFF2-40B4-BE49-F238E27FC236}">
                  <a16:creationId xmlns:a16="http://schemas.microsoft.com/office/drawing/2014/main" id="{206FCFC6-677F-3BA2-7A8B-F38ABDE74075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3382960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Dimension Limits and Tolerances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AD39AA-D73C-ACBD-95D1-C8ECCA3DFE55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B22AF2-18E8-8AD3-D9EF-8B16D5FFE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882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E8FBD-F584-3A71-5F40-79E10730C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56AF0BA-BECD-97F0-C47A-42154C6FB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635655"/>
            <a:ext cx="12192000" cy="39197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4145D3-7CA0-CF2E-0FE8-AA429D0DE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73794" cy="524553"/>
          </a:xfrm>
        </p:spPr>
        <p:txBody>
          <a:bodyPr/>
          <a:lstStyle/>
          <a:p>
            <a:r>
              <a:rPr lang="en-US" dirty="0"/>
              <a:t>Technical Drawings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B4F3F-ED07-D6AD-04E5-B3F53CA055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606933"/>
            <a:ext cx="6877052" cy="311877"/>
          </a:xfrm>
        </p:spPr>
        <p:txBody>
          <a:bodyPr/>
          <a:lstStyle/>
          <a:p>
            <a:r>
              <a:rPr lang="en-US" dirty="0"/>
              <a:t>Types of Engineering Fits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D4019E-B4FE-A7AC-CB1B-D3F5F3A86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1918810"/>
            <a:ext cx="6877051" cy="1859722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Clearance fit – bearings, linkages and sliding parts, gears, plumbing fittings.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Transition fit – gear and pulley systems, bearing assemblies, automotive wheel hubs.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Interference fit – Tool fixtures, precise assemblies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338241-7BEE-D820-FF09-D467B3FB3C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9861" y="3552092"/>
            <a:ext cx="10412278" cy="30421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2DE782-EC68-E63D-000A-C2551B2E8DD9}"/>
              </a:ext>
            </a:extLst>
          </p:cNvPr>
          <p:cNvSpPr txBox="1"/>
          <p:nvPr/>
        </p:nvSpPr>
        <p:spPr>
          <a:xfrm>
            <a:off x="1354016" y="6110653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Clearance fit[1]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5C4BFB-DE6A-6229-801F-4FAC4744CCF9}"/>
              </a:ext>
            </a:extLst>
          </p:cNvPr>
          <p:cNvSpPr txBox="1"/>
          <p:nvPr/>
        </p:nvSpPr>
        <p:spPr>
          <a:xfrm>
            <a:off x="4898855" y="6110653"/>
            <a:ext cx="1689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Transition fit[1]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31EB08-3387-C8DE-0320-E41BDD097289}"/>
              </a:ext>
            </a:extLst>
          </p:cNvPr>
          <p:cNvSpPr txBox="1"/>
          <p:nvPr/>
        </p:nvSpPr>
        <p:spPr>
          <a:xfrm>
            <a:off x="8938846" y="6078387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Interference fit[1]</a:t>
            </a:r>
            <a:endParaRPr lang="en-GB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120F23E-6833-2C78-2716-498D9D477386}"/>
              </a:ext>
            </a:extLst>
          </p:cNvPr>
          <p:cNvGrpSpPr/>
          <p:nvPr/>
        </p:nvGrpSpPr>
        <p:grpSpPr>
          <a:xfrm>
            <a:off x="-1" y="-1"/>
            <a:ext cx="339306" cy="2974195"/>
            <a:chOff x="-1" y="-1"/>
            <a:chExt cx="339306" cy="2974195"/>
          </a:xfrm>
        </p:grpSpPr>
        <p:sp>
          <p:nvSpPr>
            <p:cNvPr id="10" name="Text Placeholder 6">
              <a:extLst>
                <a:ext uri="{FF2B5EF4-FFF2-40B4-BE49-F238E27FC236}">
                  <a16:creationId xmlns:a16="http://schemas.microsoft.com/office/drawing/2014/main" id="{4545E0F3-79D0-5C8B-0AF5-DEC582756237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2637562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Types of Engineering Fits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40FC173-53E6-2041-E433-28D5BCFF9F31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3DFDCF2-EB0B-A7F5-A90A-B60F02DD3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8042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4EB13-B74F-FEBD-22D7-852A9165D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19B32-C151-0A9D-D911-6721DFF2C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49750" cy="524553"/>
          </a:xfrm>
        </p:spPr>
        <p:txBody>
          <a:bodyPr/>
          <a:lstStyle/>
          <a:p>
            <a:r>
              <a:rPr lang="en-US" dirty="0"/>
              <a:t>Interpret Tolerances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5BD3C8-618B-BA38-4A2E-DEC6AF0D2D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606933"/>
            <a:ext cx="6877052" cy="609398"/>
          </a:xfrm>
        </p:spPr>
        <p:txBody>
          <a:bodyPr/>
          <a:lstStyle/>
          <a:p>
            <a:r>
              <a:rPr lang="en-US" dirty="0"/>
              <a:t>Can you identify the tolerance upper and lower limits?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2AB6568-57F1-7648-ACBC-A9408083EB33}"/>
              </a:ext>
            </a:extLst>
          </p:cNvPr>
          <p:cNvGrpSpPr/>
          <p:nvPr/>
        </p:nvGrpSpPr>
        <p:grpSpPr>
          <a:xfrm>
            <a:off x="-1" y="-1"/>
            <a:ext cx="339306" cy="2445205"/>
            <a:chOff x="-1" y="-1"/>
            <a:chExt cx="339306" cy="2445205"/>
          </a:xfrm>
        </p:grpSpPr>
        <p:sp>
          <p:nvSpPr>
            <p:cNvPr id="10" name="Text Placeholder 6">
              <a:extLst>
                <a:ext uri="{FF2B5EF4-FFF2-40B4-BE49-F238E27FC236}">
                  <a16:creationId xmlns:a16="http://schemas.microsoft.com/office/drawing/2014/main" id="{E6078A9A-F3D3-62FC-07F5-E284F6C4423E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2108572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Interpret Tolerances</a:t>
              </a:r>
              <a:endParaRPr lang="en-AU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30115B4-4626-E7A7-F67B-CF84E589BBD6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E58702D-6D00-9C1B-7E08-F687BB710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CFADECA-3CBF-0568-569B-F9B28AA1F9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3976" y="2128065"/>
            <a:ext cx="5763429" cy="45250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2BEADA-77D3-B890-AF1E-84A704D3F1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3881" y="3072481"/>
            <a:ext cx="2457793" cy="165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00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40827-B759-AA24-88B6-C322A1C31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7D18E-9973-B7FD-EC10-D0BC0AB72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49750" cy="524553"/>
          </a:xfrm>
        </p:spPr>
        <p:txBody>
          <a:bodyPr/>
          <a:lstStyle/>
          <a:p>
            <a:r>
              <a:rPr lang="en-US" dirty="0"/>
              <a:t>Interpret Tolerances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46E4E-B278-21AD-CF3B-8C5581148B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606933"/>
            <a:ext cx="6877052" cy="311877"/>
          </a:xfrm>
        </p:spPr>
        <p:txBody>
          <a:bodyPr/>
          <a:lstStyle/>
          <a:p>
            <a:r>
              <a:rPr lang="en-US" dirty="0"/>
              <a:t>Answer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74DC4B3-9EBC-1C65-4034-9A76A6D0DAD5}"/>
              </a:ext>
            </a:extLst>
          </p:cNvPr>
          <p:cNvGrpSpPr/>
          <p:nvPr/>
        </p:nvGrpSpPr>
        <p:grpSpPr>
          <a:xfrm>
            <a:off x="-1" y="-1"/>
            <a:ext cx="339306" cy="2445205"/>
            <a:chOff x="-1" y="-1"/>
            <a:chExt cx="339306" cy="2445205"/>
          </a:xfrm>
        </p:grpSpPr>
        <p:sp>
          <p:nvSpPr>
            <p:cNvPr id="10" name="Text Placeholder 6">
              <a:extLst>
                <a:ext uri="{FF2B5EF4-FFF2-40B4-BE49-F238E27FC236}">
                  <a16:creationId xmlns:a16="http://schemas.microsoft.com/office/drawing/2014/main" id="{70A17CE2-8279-36E4-7E3D-73786255DCC6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2108572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Interpret Tolerances</a:t>
              </a:r>
              <a:endParaRPr lang="en-AU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0505622-136B-CBC9-1CF0-8F4A40883146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974FDC8-D33A-E244-91B8-85F91B0CB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4BBDFDA9-8F3D-FCDE-98A1-17773F8313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0458" y="2128065"/>
            <a:ext cx="5048955" cy="440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52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b695005b-d803-47f4-974f-abac8cfe93be"/>
    <ds:schemaRef ds:uri="ef15ea92-d665-4eb4-91e3-7ae34e5e038a"/>
  </ds:schemaRefs>
</ds:datastoreItem>
</file>

<file path=customXml/itemProps2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82AE83-4421-4AC3-9CE3-CE4B30852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7331</TotalTime>
  <Words>662</Words>
  <Application>Microsoft Office PowerPoint</Application>
  <PresentationFormat>Widescreen</PresentationFormat>
  <Paragraphs>109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Arial</vt:lpstr>
      <vt:lpstr>Aptos</vt:lpstr>
      <vt:lpstr>Symbol</vt:lpstr>
      <vt:lpstr>Office Theme</vt:lpstr>
      <vt:lpstr>Hole Sizes &amp; Tolerances</vt:lpstr>
      <vt:lpstr>Hole Sizes and Tolerances</vt:lpstr>
      <vt:lpstr>Learning Objectives</vt:lpstr>
      <vt:lpstr>Technical Drawings</vt:lpstr>
      <vt:lpstr>Technical Drawings</vt:lpstr>
      <vt:lpstr>Technical Drawings</vt:lpstr>
      <vt:lpstr>Technical Drawings </vt:lpstr>
      <vt:lpstr>Interpret Tolerances</vt:lpstr>
      <vt:lpstr>Interpret Tolerances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28</cp:revision>
  <dcterms:created xsi:type="dcterms:W3CDTF">2023-10-22T03:23:40Z</dcterms:created>
  <dcterms:modified xsi:type="dcterms:W3CDTF">2025-10-16T10:55:42Z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Thumbnail">
    <vt:lpwstr>, </vt:lpwstr>
  </property>
  <property fmtid="{D5CDD505-2E9C-101B-9397-08002B2CF9AE}" pid="12" name="xd_ProgID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  <property fmtid="{D5CDD505-2E9C-101B-9397-08002B2CF9AE}" pid="17" name="xd_Signature">
    <vt:bool>false</vt:bool>
  </property>
  <property fmtid="{D5CDD505-2E9C-101B-9397-08002B2CF9AE}" pid="18" name="MSIP_Label_defa4170-0d19-0005-0004-bc88714345d2_Enabled">
    <vt:lpwstr>true</vt:lpwstr>
  </property>
  <property fmtid="{D5CDD505-2E9C-101B-9397-08002B2CF9AE}" pid="19" name="MSIP_Label_defa4170-0d19-0005-0004-bc88714345d2_SetDate">
    <vt:lpwstr>2025-10-08T00:45:40Z</vt:lpwstr>
  </property>
  <property fmtid="{D5CDD505-2E9C-101B-9397-08002B2CF9AE}" pid="20" name="MSIP_Label_defa4170-0d19-0005-0004-bc88714345d2_Method">
    <vt:lpwstr>Standard</vt:lpwstr>
  </property>
  <property fmtid="{D5CDD505-2E9C-101B-9397-08002B2CF9AE}" pid="21" name="MSIP_Label_defa4170-0d19-0005-0004-bc88714345d2_Name">
    <vt:lpwstr>defa4170-0d19-0005-0004-bc88714345d2</vt:lpwstr>
  </property>
  <property fmtid="{D5CDD505-2E9C-101B-9397-08002B2CF9AE}" pid="22" name="MSIP_Label_defa4170-0d19-0005-0004-bc88714345d2_SiteId">
    <vt:lpwstr>c5ccd573-ff69-4ff8-ada6-359bd6300982</vt:lpwstr>
  </property>
  <property fmtid="{D5CDD505-2E9C-101B-9397-08002B2CF9AE}" pid="23" name="MSIP_Label_defa4170-0d19-0005-0004-bc88714345d2_ActionId">
    <vt:lpwstr>276dc1ff-ada8-4567-8fd9-3731873a10ec</vt:lpwstr>
  </property>
  <property fmtid="{D5CDD505-2E9C-101B-9397-08002B2CF9AE}" pid="24" name="MSIP_Label_defa4170-0d19-0005-0004-bc88714345d2_ContentBits">
    <vt:lpwstr>0</vt:lpwstr>
  </property>
  <property fmtid="{D5CDD505-2E9C-101B-9397-08002B2CF9AE}" pid="25" name="MSIP_Label_defa4170-0d19-0005-0004-bc88714345d2_Tag">
    <vt:lpwstr>10, 3, 0, 1</vt:lpwstr>
  </property>
</Properties>
</file>